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75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8358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Lean Methodology: Process Improvement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8829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Practical Process Mapping Exercise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54" y="457676"/>
            <a:ext cx="2975134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Lean?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82454" y="1088946"/>
            <a:ext cx="6600825" cy="346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Lean is a proven methodology focused on maximizing customer value by eliminating waste (Muda) and driving continuous improvement.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582454" y="154328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Principles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82454" y="1837253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exceptional customer value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582454" y="2048232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process flow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582454" y="2259211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all forms of waste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82454" y="2470190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improvement (Kaizen)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54741" y="1099780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7 Types of Waste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454741" y="1407319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7454741" y="1575792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2" name="Text 10"/>
          <p:cNvSpPr/>
          <p:nvPr/>
        </p:nvSpPr>
        <p:spPr>
          <a:xfrm>
            <a:off x="7454741" y="1660327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454741" y="1954292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Unnecessary movement of materials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54741" y="2316599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7454741" y="2485073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6" name="Text 14"/>
          <p:cNvSpPr/>
          <p:nvPr/>
        </p:nvSpPr>
        <p:spPr>
          <a:xfrm>
            <a:off x="7454741" y="2569607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454741" y="2863572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 stock and supplies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54741" y="3225879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7454741" y="3394353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0" name="Text 18"/>
          <p:cNvSpPr/>
          <p:nvPr/>
        </p:nvSpPr>
        <p:spPr>
          <a:xfrm>
            <a:off x="7454741" y="3478887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454741" y="3772852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human movement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7454741" y="4135160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850" dirty="0"/>
          </a:p>
        </p:txBody>
      </p:sp>
      <p:sp>
        <p:nvSpPr>
          <p:cNvPr id="23" name="Shape 21"/>
          <p:cNvSpPr/>
          <p:nvPr/>
        </p:nvSpPr>
        <p:spPr>
          <a:xfrm>
            <a:off x="7454741" y="4303633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4" name="Text 22"/>
          <p:cNvSpPr/>
          <p:nvPr/>
        </p:nvSpPr>
        <p:spPr>
          <a:xfrm>
            <a:off x="7454741" y="438816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Waiting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7454741" y="4682133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Idle time between steps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7454741" y="5044440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7454741" y="5212913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8" name="Text 26"/>
          <p:cNvSpPr/>
          <p:nvPr/>
        </p:nvSpPr>
        <p:spPr>
          <a:xfrm>
            <a:off x="7454741" y="529744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 Production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7454741" y="5591413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more than needed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7454741" y="5953720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850" dirty="0"/>
          </a:p>
        </p:txBody>
      </p:sp>
      <p:sp>
        <p:nvSpPr>
          <p:cNvPr id="31" name="Shape 29"/>
          <p:cNvSpPr/>
          <p:nvPr/>
        </p:nvSpPr>
        <p:spPr>
          <a:xfrm>
            <a:off x="7454741" y="6122194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32" name="Text 30"/>
          <p:cNvSpPr/>
          <p:nvPr/>
        </p:nvSpPr>
        <p:spPr>
          <a:xfrm>
            <a:off x="7454741" y="620672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 Processing</a:t>
            </a:r>
            <a:endParaRPr lang="en-US" sz="1150" dirty="0"/>
          </a:p>
        </p:txBody>
      </p:sp>
      <p:sp>
        <p:nvSpPr>
          <p:cNvPr id="33" name="Text 31"/>
          <p:cNvSpPr/>
          <p:nvPr/>
        </p:nvSpPr>
        <p:spPr>
          <a:xfrm>
            <a:off x="7454741" y="6500693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Doing more than required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7454741" y="6863001"/>
            <a:ext cx="108109" cy="135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07</a:t>
            </a:r>
            <a:endParaRPr lang="en-US" sz="850" dirty="0"/>
          </a:p>
        </p:txBody>
      </p:sp>
      <p:sp>
        <p:nvSpPr>
          <p:cNvPr id="35" name="Shape 33"/>
          <p:cNvSpPr/>
          <p:nvPr/>
        </p:nvSpPr>
        <p:spPr>
          <a:xfrm>
            <a:off x="7454741" y="7031474"/>
            <a:ext cx="6600825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36" name="Text 34"/>
          <p:cNvSpPr/>
          <p:nvPr/>
        </p:nvSpPr>
        <p:spPr>
          <a:xfrm>
            <a:off x="7454741" y="711600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Defects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7454741" y="7409974"/>
            <a:ext cx="6600825" cy="173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Errors requiring rework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582"/>
            <a:ext cx="8518803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 Map Example: Making Coffee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39133"/>
            <a:ext cx="907256" cy="1088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2497" y="1820585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Boil Water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882497" y="2241352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water to optimal brewing temperature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7841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2497" y="2909292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Grind Coffee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882497" y="333005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fresh coffee grounds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16548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2497" y="3998000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Brew Coffee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882497" y="4418767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coffee flavor through brewing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05256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2497" y="5086707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 Extras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882497" y="5507474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with sugar or milk (optional)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93963"/>
            <a:ext cx="907256" cy="1088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2497" y="6175415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 Coffee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882497" y="6596182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finished product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93790" y="728674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step maps sequentially, creating a clear visual flow that reveals improvement opportunities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619720"/>
            <a:ext cx="7314009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Identifying Waste in the Process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8670" y="1509832"/>
            <a:ext cx="7566660" cy="1462921"/>
          </a:xfrm>
          <a:prstGeom prst="roundRect">
            <a:avLst>
              <a:gd name="adj" fmla="val 7501"/>
            </a:avLst>
          </a:prstGeom>
          <a:solidFill>
            <a:srgbClr val="FDFAF7"/>
          </a:solidFill>
          <a:ln w="22860">
            <a:solidFill>
              <a:srgbClr val="6237C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810" y="1509832"/>
            <a:ext cx="91440" cy="1462921"/>
          </a:xfrm>
          <a:prstGeom prst="roundRect">
            <a:avLst>
              <a:gd name="adj" fmla="val 82812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1060371" y="1712952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Waiting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60371" y="2192893"/>
            <a:ext cx="7091839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Standing idle while coffee brews—missed opportunity to multitask and prepare other items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88670" y="3153013"/>
            <a:ext cx="7566660" cy="1462921"/>
          </a:xfrm>
          <a:prstGeom prst="roundRect">
            <a:avLst>
              <a:gd name="adj" fmla="val 7501"/>
            </a:avLst>
          </a:prstGeom>
          <a:solidFill>
            <a:srgbClr val="FDFAF7"/>
          </a:solidFill>
          <a:ln w="22860">
            <a:solidFill>
              <a:srgbClr val="6237C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810" y="3153013"/>
            <a:ext cx="91440" cy="1462921"/>
          </a:xfrm>
          <a:prstGeom prst="roundRect">
            <a:avLst>
              <a:gd name="adj" fmla="val 82812"/>
            </a:avLst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1060371" y="3356134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60371" y="3836075"/>
            <a:ext cx="7091839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Walking across the kitchen multiple times to gather ingredients—inefficient layout creates unnecessary steps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88670" y="4796195"/>
            <a:ext cx="7566660" cy="1174552"/>
          </a:xfrm>
          <a:prstGeom prst="roundRect">
            <a:avLst>
              <a:gd name="adj" fmla="val 9342"/>
            </a:avLst>
          </a:prstGeom>
          <a:solidFill>
            <a:srgbClr val="FDFAF7"/>
          </a:solidFill>
          <a:ln w="22860">
            <a:solidFill>
              <a:srgbClr val="6237C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5810" y="4796195"/>
            <a:ext cx="91440" cy="1174552"/>
          </a:xfrm>
          <a:prstGeom prst="roundRect">
            <a:avLst>
              <a:gd name="adj" fmla="val 82812"/>
            </a:avLst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1060371" y="4999315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Overproduction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60371" y="5479256"/>
            <a:ext cx="709183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Brewing a full pot when only one cup is needed—wasted coffee and energy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88670" y="6151007"/>
            <a:ext cx="7566660" cy="1462921"/>
          </a:xfrm>
          <a:prstGeom prst="roundRect">
            <a:avLst>
              <a:gd name="adj" fmla="val 7501"/>
            </a:avLst>
          </a:prstGeom>
          <a:solidFill>
            <a:srgbClr val="FDFAF7"/>
          </a:solidFill>
          <a:ln w="22860">
            <a:solidFill>
              <a:srgbClr val="6237C8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65810" y="6151007"/>
            <a:ext cx="91440" cy="1462921"/>
          </a:xfrm>
          <a:prstGeom prst="roundRect">
            <a:avLst>
              <a:gd name="adj" fmla="val 82812"/>
            </a:avLst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1060371" y="6354128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Overprocessing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60371" y="6834068"/>
            <a:ext cx="7091839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Stirring coffee excessively beyond what's needed—adds no value to the final product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421" y="548759"/>
            <a:ext cx="5947648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 Improvement Opportunities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1" y="1335048"/>
            <a:ext cx="4198025" cy="4198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1054" y="1318855"/>
            <a:ext cx="402919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Eliminate Waste Through Smart Changes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81054" y="1732240"/>
            <a:ext cx="6458545" cy="1353503"/>
          </a:xfrm>
          <a:prstGeom prst="roundRect">
            <a:avLst>
              <a:gd name="adj" fmla="val 4026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18333" y="1869519"/>
            <a:ext cx="389096" cy="389096"/>
          </a:xfrm>
          <a:prstGeom prst="roundRect">
            <a:avLst>
              <a:gd name="adj" fmla="val 23498277"/>
            </a:avLst>
          </a:prstGeom>
          <a:solidFill>
            <a:srgbClr val="6237C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5370" y="1976557"/>
            <a:ext cx="175022" cy="1750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8333" y="2388275"/>
            <a:ext cx="178367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Waiting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618333" y="2740819"/>
            <a:ext cx="618398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ingredients while brewing—turn idle time into productive time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7481054" y="3215402"/>
            <a:ext cx="6458545" cy="1353503"/>
          </a:xfrm>
          <a:prstGeom prst="roundRect">
            <a:avLst>
              <a:gd name="adj" fmla="val 4026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618333" y="3352681"/>
            <a:ext cx="389096" cy="389096"/>
          </a:xfrm>
          <a:prstGeom prst="roundRect">
            <a:avLst>
              <a:gd name="adj" fmla="val 23498277"/>
            </a:avLst>
          </a:prstGeom>
          <a:solidFill>
            <a:srgbClr val="6237C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5370" y="3459718"/>
            <a:ext cx="175022" cy="1750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18333" y="3871436"/>
            <a:ext cx="178367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 Motion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7618333" y="4223980"/>
            <a:ext cx="618398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organized coffee station—keep everything within arm's reach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7481054" y="4698563"/>
            <a:ext cx="6458545" cy="1353503"/>
          </a:xfrm>
          <a:prstGeom prst="roundRect">
            <a:avLst>
              <a:gd name="adj" fmla="val 4026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618333" y="4835843"/>
            <a:ext cx="389096" cy="389096"/>
          </a:xfrm>
          <a:prstGeom prst="roundRect">
            <a:avLst>
              <a:gd name="adj" fmla="val 23498277"/>
            </a:avLst>
          </a:prstGeom>
          <a:solidFill>
            <a:srgbClr val="6237C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5370" y="4942880"/>
            <a:ext cx="175022" cy="1750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18333" y="5354598"/>
            <a:ext cx="179772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Right-Size Production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618333" y="5707142"/>
            <a:ext cx="618398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Brew exact amount needed—eliminate waste and save resources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7481054" y="6181725"/>
            <a:ext cx="6458545" cy="1353503"/>
          </a:xfrm>
          <a:prstGeom prst="roundRect">
            <a:avLst>
              <a:gd name="adj" fmla="val 4026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618333" y="6319004"/>
            <a:ext cx="389096" cy="389096"/>
          </a:xfrm>
          <a:prstGeom prst="roundRect">
            <a:avLst>
              <a:gd name="adj" fmla="val 23498277"/>
            </a:avLst>
          </a:prstGeom>
          <a:solidFill>
            <a:srgbClr val="6237C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5370" y="6426041"/>
            <a:ext cx="175022" cy="17502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18333" y="6837759"/>
            <a:ext cx="178367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Simplify Processing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7618333" y="7190303"/>
            <a:ext cx="6183987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 stirring to once—remove unnecessary steps that add no value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9966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After Lean Process: Coffee Routine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793790" y="31124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40%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793790" y="4144208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Saved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793790" y="467022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process time through efficient workflow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407093" y="31124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3407093" y="4144208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 Motion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3407093" y="467022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steps with optimized station layout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20395" y="31124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50%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6020395" y="4144208"/>
            <a:ext cx="232981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Waste Reduction</a:t>
            </a:r>
            <a:endParaRPr lang="en-US" sz="2450" dirty="0"/>
          </a:p>
        </p:txBody>
      </p:sp>
      <p:sp>
        <p:nvSpPr>
          <p:cNvPr id="13" name="Text 9"/>
          <p:cNvSpPr/>
          <p:nvPr/>
        </p:nvSpPr>
        <p:spPr>
          <a:xfrm>
            <a:off x="6020395" y="506015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Eliminated overproduction and excess processing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4040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streamlined process delivers the same quality coffee with significantly less waste and greater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356"/>
            <a:ext cx="9334381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Before &amp; After Lean Process: Coffee Routine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93790" y="1762244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Before Lean Process</a:t>
            </a:r>
            <a:endParaRPr lang="en-US" sz="2900" dirty="0"/>
          </a:p>
        </p:txBody>
      </p:sp>
      <p:sp>
        <p:nvSpPr>
          <p:cNvPr id="4" name="Shape 2"/>
          <p:cNvSpPr/>
          <p:nvPr/>
        </p:nvSpPr>
        <p:spPr>
          <a:xfrm>
            <a:off x="793790" y="2421255"/>
            <a:ext cx="6313884" cy="2115503"/>
          </a:xfrm>
          <a:prstGeom prst="roundRect">
            <a:avLst>
              <a:gd name="adj" fmla="val 3377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6671" y="2614136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86671" y="3076575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Disorganized workspace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86671" y="3408283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trips across kitchen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86671" y="3739991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Idle waiting time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986671" y="4071699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Excessive coffee brewed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93790" y="4706779"/>
            <a:ext cx="6313884" cy="2115503"/>
          </a:xfrm>
          <a:prstGeom prst="roundRect">
            <a:avLst>
              <a:gd name="adj" fmla="val 3377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671" y="4899660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Hidden Costs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86671" y="5362099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Wasted time and energy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6671" y="5693807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Unnecessary movements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986671" y="6025515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inefficiency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86671" y="6357223"/>
            <a:ext cx="5928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Frustration and delays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30346" y="1762244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After Lean Process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7530346" y="2506266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40%</a:t>
            </a:r>
            <a:endParaRPr lang="en-US" sz="4400" dirty="0"/>
          </a:p>
        </p:txBody>
      </p:sp>
      <p:sp>
        <p:nvSpPr>
          <p:cNvPr id="18" name="Text 16"/>
          <p:cNvSpPr/>
          <p:nvPr/>
        </p:nvSpPr>
        <p:spPr>
          <a:xfrm>
            <a:off x="7886105" y="3280172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Saved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530346" y="3742611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process time through efficient workflow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0793611" y="2506266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4400" dirty="0"/>
          </a:p>
        </p:txBody>
      </p:sp>
      <p:sp>
        <p:nvSpPr>
          <p:cNvPr id="21" name="Text 19"/>
          <p:cNvSpPr/>
          <p:nvPr/>
        </p:nvSpPr>
        <p:spPr>
          <a:xfrm>
            <a:off x="11149370" y="3280172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 Motion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0793611" y="3742611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steps with optimized station layout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161978" y="4712137"/>
            <a:ext cx="3050619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50%</a:t>
            </a:r>
            <a:endParaRPr lang="en-US" sz="4400" dirty="0"/>
          </a:p>
        </p:txBody>
      </p:sp>
      <p:sp>
        <p:nvSpPr>
          <p:cNvPr id="24" name="Text 22"/>
          <p:cNvSpPr/>
          <p:nvPr/>
        </p:nvSpPr>
        <p:spPr>
          <a:xfrm>
            <a:off x="9517737" y="5486043"/>
            <a:ext cx="233910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Waste Reduction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9161978" y="5948482"/>
            <a:ext cx="30506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Eliminated overproduction and excess processing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93790" y="720494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streamlined process delivers the same quality coffee with significantly less waste and greater efficiency.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1512"/>
            <a:ext cx="5613916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80190" y="1679258"/>
            <a:ext cx="3676174" cy="2367915"/>
          </a:xfrm>
          <a:prstGeom prst="roundRect">
            <a:avLst>
              <a:gd name="adj" fmla="val 3621"/>
            </a:avLst>
          </a:prstGeom>
          <a:solidFill>
            <a:srgbClr val="6237C8"/>
          </a:solidFill>
          <a:ln w="7620">
            <a:solidFill>
              <a:srgbClr val="7B50E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883" y="1890951"/>
            <a:ext cx="3252788" cy="84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Small Changes, Big Impact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491883" y="2855357"/>
            <a:ext cx="325278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Lean principles to any process—from coffee brewing to complex operations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437" y="1679258"/>
            <a:ext cx="3676174" cy="2367915"/>
          </a:xfrm>
          <a:prstGeom prst="roundRect">
            <a:avLst>
              <a:gd name="adj" fmla="val 3621"/>
            </a:avLst>
          </a:prstGeom>
          <a:solidFill>
            <a:srgbClr val="6237C8"/>
          </a:solidFill>
          <a:ln w="7620">
            <a:solidFill>
              <a:srgbClr val="7B50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130" y="1890951"/>
            <a:ext cx="32527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Eliminate Waste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72130" y="2434352"/>
            <a:ext cx="325278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remove the 7 types of waste to unlock efficiency gains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4251246"/>
            <a:ext cx="7556421" cy="1620203"/>
          </a:xfrm>
          <a:prstGeom prst="roundRect">
            <a:avLst>
              <a:gd name="adj" fmla="val 5292"/>
            </a:avLst>
          </a:prstGeom>
          <a:solidFill>
            <a:srgbClr val="6237C8"/>
          </a:solidFill>
          <a:ln w="7620">
            <a:solidFill>
              <a:srgbClr val="7B50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883" y="4462939"/>
            <a:ext cx="3985974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Improvement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491883" y="5006340"/>
            <a:ext cx="71330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Embrace Kaizen—small, incremental improvements compound into significant results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80190" y="6177558"/>
            <a:ext cx="336827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Turn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280190" y="690467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your own routine process, identify waste, and apply Lean thinking to streamline operations and maximize value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494</Words>
  <Application>Microsoft Office PowerPoint</Application>
  <PresentationFormat>Custom</PresentationFormat>
  <Paragraphs>113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Petrona Light</vt:lpstr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2</cp:revision>
  <dcterms:created xsi:type="dcterms:W3CDTF">2025-12-03T15:14:01Z</dcterms:created>
  <dcterms:modified xsi:type="dcterms:W3CDTF">2025-12-04T06:33:04Z</dcterms:modified>
</cp:coreProperties>
</file>